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3101"/>
    <a:srgbClr val="FD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2975" y="1176339"/>
            <a:ext cx="3625850" cy="29336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8700" y="4339432"/>
            <a:ext cx="3454400" cy="1655762"/>
          </a:xfrm>
        </p:spPr>
        <p:txBody>
          <a:bodyPr/>
          <a:lstStyle>
            <a:lvl1pPr marL="0" indent="0" algn="ctr">
              <a:buNone/>
              <a:defRPr sz="24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1D9-C52A-4289-BAC6-508EDE27EF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7A97-95F0-458A-99BB-566A0007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68185"/>
      </p:ext>
    </p:extLst>
  </p:cSld>
  <p:clrMapOvr>
    <a:masterClrMapping/>
  </p:clrMapOvr>
  <p:transition spd="slow" advClick="0" advTm="1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1D9-C52A-4289-BAC6-508EDE27EF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7A97-95F0-458A-99BB-566A0007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7164"/>
      </p:ext>
    </p:extLst>
  </p:cSld>
  <p:clrMapOvr>
    <a:masterClrMapping/>
  </p:clrMapOvr>
  <p:transition spd="slow" advClick="0" advTm="1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1D9-C52A-4289-BAC6-508EDE27EF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7A97-95F0-458A-99BB-566A0007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21159"/>
      </p:ext>
    </p:extLst>
  </p:cSld>
  <p:clrMapOvr>
    <a:masterClrMapping/>
  </p:clrMapOvr>
  <p:transition spd="slow" advClick="0" advTm="1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1D9-C52A-4289-BAC6-508EDE27EF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7A97-95F0-458A-99BB-566A0007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06545"/>
      </p:ext>
    </p:extLst>
  </p:cSld>
  <p:clrMapOvr>
    <a:masterClrMapping/>
  </p:clrMapOvr>
  <p:transition spd="slow" advClick="0" advTm="1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1D9-C52A-4289-BAC6-508EDE27EF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7A97-95F0-458A-99BB-566A0007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49954"/>
      </p:ext>
    </p:extLst>
  </p:cSld>
  <p:clrMapOvr>
    <a:masterClrMapping/>
  </p:clrMapOvr>
  <p:transition spd="slow" advClick="0" advTm="1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1D9-C52A-4289-BAC6-508EDE27EF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7A97-95F0-458A-99BB-566A0007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78056"/>
      </p:ext>
    </p:extLst>
  </p:cSld>
  <p:clrMapOvr>
    <a:masterClrMapping/>
  </p:clrMapOvr>
  <p:transition spd="slow" advClick="0" advTm="1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1D9-C52A-4289-BAC6-508EDE27EF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7A97-95F0-458A-99BB-566A0007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79118"/>
      </p:ext>
    </p:extLst>
  </p:cSld>
  <p:clrMapOvr>
    <a:masterClrMapping/>
  </p:clrMapOvr>
  <p:transition spd="slow" advClick="0" advTm="1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1D9-C52A-4289-BAC6-508EDE27EF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7A97-95F0-458A-99BB-566A0007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92423"/>
      </p:ext>
    </p:extLst>
  </p:cSld>
  <p:clrMapOvr>
    <a:masterClrMapping/>
  </p:clrMapOvr>
  <p:transition spd="slow" advClick="0" advTm="1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1D9-C52A-4289-BAC6-508EDE27EF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7A97-95F0-458A-99BB-566A0007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47180"/>
      </p:ext>
    </p:extLst>
  </p:cSld>
  <p:clrMapOvr>
    <a:masterClrMapping/>
  </p:clrMapOvr>
  <p:transition spd="slow" advClick="0" advTm="1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1D9-C52A-4289-BAC6-508EDE27EF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7A97-95F0-458A-99BB-566A0007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09793"/>
      </p:ext>
    </p:extLst>
  </p:cSld>
  <p:clrMapOvr>
    <a:masterClrMapping/>
  </p:clrMapOvr>
  <p:transition spd="slow" advClick="0" advTm="1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1D9-C52A-4289-BAC6-508EDE27EF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7A97-95F0-458A-99BB-566A0007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5343"/>
      </p:ext>
    </p:extLst>
  </p:cSld>
  <p:clrMapOvr>
    <a:masterClrMapping/>
  </p:clrMapOvr>
  <p:transition spd="slow" advClick="0" advTm="1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C71D9-C52A-4289-BAC6-508EDE27EF2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C7A97-95F0-458A-99BB-566A0007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2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12700" cmpd="sng">
            <a:solidFill>
              <a:srgbClr val="FE3101"/>
            </a:solidFill>
            <a:prstDash val="solid"/>
          </a:ln>
          <a:gradFill flip="none" rotWithShape="1">
            <a:gsLst>
              <a:gs pos="0">
                <a:srgbClr val="FD0600"/>
              </a:gs>
              <a:gs pos="75000">
                <a:srgbClr val="FFC000"/>
              </a:gs>
              <a:gs pos="99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dvignaroda.ru/?#tab=navHome" TargetMode="External"/><Relationship Id="rId2" Type="http://schemas.openxmlformats.org/officeDocument/2006/relationships/hyperlink" Target="https://pamyat-narod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d-memorial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885820"/>
            <a:ext cx="9144000" cy="178595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800" dirty="0">
                <a:ln w="12700" cmpd="sng">
                  <a:solidFill>
                    <a:schemeClr val="bg1"/>
                  </a:solidFill>
                  <a:prstDash val="solid"/>
                </a:ln>
              </a:rPr>
              <a:t>Великая </a:t>
            </a:r>
            <a:r>
              <a:rPr lang="uk-UA" sz="4800" dirty="0" err="1">
                <a:ln w="12700" cmpd="sng">
                  <a:solidFill>
                    <a:schemeClr val="bg1"/>
                  </a:solidFill>
                  <a:prstDash val="solid"/>
                </a:ln>
              </a:rPr>
              <a:t>Отечественная</a:t>
            </a:r>
            <a:r>
              <a:rPr lang="uk-UA" sz="4800" dirty="0">
                <a:ln w="12700" cmpd="sng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uk-UA" sz="4800" dirty="0" err="1">
                <a:ln w="12700" cmpd="sng">
                  <a:solidFill>
                    <a:schemeClr val="bg1"/>
                  </a:solidFill>
                  <a:prstDash val="solid"/>
                </a:ln>
              </a:rPr>
              <a:t>война</a:t>
            </a:r>
            <a:r>
              <a:rPr lang="uk-UA" sz="4800" dirty="0">
                <a:ln w="12700" cmpd="sng">
                  <a:solidFill>
                    <a:schemeClr val="bg1"/>
                  </a:solidFill>
                  <a:prstDash val="solid"/>
                </a:ln>
              </a:rPr>
              <a:t> в </a:t>
            </a:r>
            <a:r>
              <a:rPr lang="uk-UA" sz="4800" dirty="0" err="1">
                <a:ln w="12700" cmpd="sng">
                  <a:solidFill>
                    <a:schemeClr val="bg1"/>
                  </a:solidFill>
                  <a:prstDash val="solid"/>
                </a:ln>
              </a:rPr>
              <a:t>судьбе</a:t>
            </a:r>
            <a:r>
              <a:rPr lang="uk-UA" sz="4800" dirty="0">
                <a:ln w="12700" cmpd="sng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uk-UA" sz="4800" dirty="0" err="1">
                <a:ln w="12700" cmpd="sng">
                  <a:solidFill>
                    <a:schemeClr val="bg1"/>
                  </a:solidFill>
                  <a:prstDash val="solid"/>
                </a:ln>
              </a:rPr>
              <a:t>моей</a:t>
            </a:r>
            <a:r>
              <a:rPr lang="uk-UA" sz="4800" dirty="0">
                <a:ln w="12700" cmpd="sng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uk-UA" sz="4800" dirty="0" err="1">
                <a:ln w="12700" cmpd="sng">
                  <a:solidFill>
                    <a:schemeClr val="bg1"/>
                  </a:solidFill>
                  <a:prstDash val="solid"/>
                </a:ln>
              </a:rPr>
              <a:t>семьи</a:t>
            </a:r>
            <a:r>
              <a:rPr lang="uk-UA" sz="4800" dirty="0">
                <a:ln w="12700" cmpd="sng">
                  <a:solidFill>
                    <a:schemeClr val="bg1"/>
                  </a:solidFill>
                  <a:prstDash val="solid"/>
                </a:ln>
              </a:rPr>
              <a:t>. </a:t>
            </a:r>
            <a:br>
              <a:rPr lang="uk-UA" sz="4800" dirty="0">
                <a:ln w="12700" cmpd="sng">
                  <a:solidFill>
                    <a:schemeClr val="bg1"/>
                  </a:solidFill>
                  <a:prstDash val="solid"/>
                </a:ln>
              </a:rPr>
            </a:br>
            <a:r>
              <a:rPr lang="uk-UA" sz="4400" dirty="0" err="1">
                <a:ln w="12700" cmpd="sng">
                  <a:solidFill>
                    <a:schemeClr val="bg1"/>
                  </a:solidFill>
                  <a:prstDash val="solid"/>
                </a:ln>
              </a:rPr>
              <a:t>Переваловы</a:t>
            </a:r>
            <a:r>
              <a:rPr lang="uk-UA" sz="4400" dirty="0">
                <a:ln w="12700" cmpd="sng">
                  <a:solidFill>
                    <a:schemeClr val="bg1"/>
                  </a:solidFill>
                  <a:prstDash val="solid"/>
                </a:ln>
              </a:rPr>
              <a:t>, </a:t>
            </a:r>
            <a:r>
              <a:rPr lang="uk-UA" sz="4400" dirty="0" err="1">
                <a:ln w="12700" cmpd="sng">
                  <a:solidFill>
                    <a:schemeClr val="bg1"/>
                  </a:solidFill>
                  <a:prstDash val="solid"/>
                </a:ln>
              </a:rPr>
              <a:t>Баскановы</a:t>
            </a:r>
            <a:r>
              <a:rPr lang="uk-UA" sz="4400" dirty="0">
                <a:ln w="12700" cmpd="sng">
                  <a:solidFill>
                    <a:schemeClr val="bg1"/>
                  </a:solidFill>
                  <a:prstDash val="solid"/>
                </a:ln>
              </a:rPr>
              <a:t>, </a:t>
            </a:r>
            <a:r>
              <a:rPr lang="uk-UA" sz="4400" dirty="0" err="1">
                <a:ln w="12700" cmpd="sng">
                  <a:solidFill>
                    <a:schemeClr val="bg1"/>
                  </a:solidFill>
                  <a:prstDash val="solid"/>
                </a:ln>
              </a:rPr>
              <a:t>Тихоновы</a:t>
            </a:r>
            <a:r>
              <a:rPr lang="uk-UA" sz="4400" dirty="0">
                <a:ln w="12700" cmpd="sng">
                  <a:solidFill>
                    <a:schemeClr val="bg1"/>
                  </a:solidFill>
                  <a:prstDash val="solid"/>
                </a:ln>
              </a:rPr>
              <a:t>…</a:t>
            </a:r>
            <a:endParaRPr lang="en-US" sz="4400" dirty="0">
              <a:ln w="12700" cmpd="sng">
                <a:solidFill>
                  <a:schemeClr val="bg1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0150" y="4014787"/>
            <a:ext cx="3454400" cy="911459"/>
          </a:xfrm>
        </p:spPr>
        <p:txBody>
          <a:bodyPr/>
          <a:lstStyle/>
          <a:p>
            <a:r>
              <a:rPr lang="ru-RU" dirty="0"/>
              <a:t>Арина Тихонова</a:t>
            </a:r>
          </a:p>
          <a:p>
            <a:r>
              <a:rPr lang="ru-RU" dirty="0"/>
              <a:t>10 лет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90805" y="6415088"/>
            <a:ext cx="3454400" cy="349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п. </a:t>
            </a:r>
            <a:r>
              <a:rPr lang="ru-RU" sz="1800" dirty="0" err="1"/>
              <a:t>Горноправдинск</a:t>
            </a:r>
            <a:r>
              <a:rPr lang="ru-RU" sz="1800" dirty="0"/>
              <a:t>, 2020</a:t>
            </a:r>
          </a:p>
        </p:txBody>
      </p:sp>
      <p:pic>
        <p:nvPicPr>
          <p:cNvPr id="5" name="МультиКейс - О той весне (minus 2)">
            <a:hlinkClick r:id="" action="ppaction://media"/>
            <a:extLst>
              <a:ext uri="{FF2B5EF4-FFF2-40B4-BE49-F238E27FC236}">
                <a16:creationId xmlns:a16="http://schemas.microsoft.com/office/drawing/2014/main" xmlns="" id="{7269FB4B-E1A1-4843-9850-6D378B98B6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7381" y="5413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6731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Помним, гордимся!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57338"/>
            <a:ext cx="7886700" cy="9286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Каждый год мы своей большой семьёй участвуем в акции «Бессмертный полк». И вместе с нами – на памятных плакатах – в торжественном празднике гордо шагают наши прадедушки. </a:t>
            </a:r>
          </a:p>
        </p:txBody>
      </p:sp>
      <p:pic>
        <p:nvPicPr>
          <p:cNvPr id="5122" name="Picture 2" descr="https://i.mycdn.me/i?r=AyH4iRPQ2q0otWIFepML2LxR29DZyD-5ni9rfUEQ5h7se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8" y="2486025"/>
            <a:ext cx="1401186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mycdn.me/i?r=AyH4iRPQ2q0otWIFepML2LxRuWIAVLVr40Luuc6LVF2yxQ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514" y="3111501"/>
            <a:ext cx="13716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592" y="2771323"/>
            <a:ext cx="1273044" cy="18138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993" y="3572561"/>
            <a:ext cx="1302371" cy="18138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1242" y="4129088"/>
            <a:ext cx="1459118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92420"/>
      </p:ext>
    </p:extLst>
  </p:cSld>
  <p:clrMapOvr>
    <a:masterClrMapping/>
  </p:clrMapOvr>
  <p:transition spd="slow" advClick="0" advTm="12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8" y="722313"/>
            <a:ext cx="7886700" cy="1649412"/>
          </a:xfrm>
        </p:spPr>
        <p:txBody>
          <a:bodyPr>
            <a:noAutofit/>
          </a:bodyPr>
          <a:lstStyle/>
          <a:p>
            <a:r>
              <a:rPr lang="ru-RU" sz="3200" dirty="0"/>
              <a:t>Пока мы помним героев Великой Победы – мы помним, что такое война. И наша главная задача – не допустить её в настоящем и будущем.</a:t>
            </a:r>
          </a:p>
        </p:txBody>
      </p:sp>
      <p:pic>
        <p:nvPicPr>
          <p:cNvPr id="6146" name="Picture 2" descr="https://i.mycdn.me/i?r=AyH4iRPQ2q0otWIFepML2LxRLQlVweYvfN1HTt2E2nRv1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7807" y="2507229"/>
            <a:ext cx="4277033" cy="37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947908"/>
      </p:ext>
    </p:extLst>
  </p:cSld>
  <p:clrMapOvr>
    <a:masterClrMapping/>
  </p:clrMapOvr>
  <p:transition spd="slow" advClick="0" advTm="12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06" y="1559076"/>
            <a:ext cx="8471139" cy="1649412"/>
          </a:xfrm>
        </p:spPr>
        <p:txBody>
          <a:bodyPr>
            <a:noAutofit/>
          </a:bodyPr>
          <a:lstStyle/>
          <a:p>
            <a:r>
              <a:rPr lang="ru-RU" sz="3200" dirty="0"/>
              <a:t>В презентации использовались: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- фотографии и документы из личного</a:t>
            </a:r>
            <a:r>
              <a:rPr lang="en-US" sz="3200" dirty="0"/>
              <a:t> </a:t>
            </a:r>
            <a:r>
              <a:rPr lang="ru-RU" sz="3200" dirty="0"/>
              <a:t>архива;</a:t>
            </a:r>
            <a:br>
              <a:rPr lang="ru-RU" sz="3200" dirty="0"/>
            </a:br>
            <a:r>
              <a:rPr lang="ru-RU" sz="3200" dirty="0"/>
              <a:t>- личные воспоминания бабушек;</a:t>
            </a:r>
            <a:br>
              <a:rPr lang="ru-RU" sz="3200" dirty="0"/>
            </a:br>
            <a:r>
              <a:rPr lang="en-US" sz="3200" dirty="0"/>
              <a:t>- </a:t>
            </a:r>
            <a:r>
              <a:rPr lang="en-US" sz="3200" dirty="0">
                <a:hlinkClick r:id="rId2"/>
              </a:rPr>
              <a:t>https://pamyat-naroda.ru/</a:t>
            </a:r>
            <a:r>
              <a:rPr lang="ru-RU" sz="3200" dirty="0"/>
              <a:t>;</a:t>
            </a:r>
            <a:br>
              <a:rPr lang="ru-RU" sz="3200" dirty="0"/>
            </a:br>
            <a:r>
              <a:rPr lang="en-US" sz="3200" dirty="0"/>
              <a:t>- </a:t>
            </a:r>
            <a:r>
              <a:rPr lang="en-US" sz="3200" dirty="0">
                <a:hlinkClick r:id="rId3"/>
              </a:rPr>
              <a:t>http://podvignaroda.ru/?#tab=navHome</a:t>
            </a:r>
            <a:r>
              <a:rPr lang="ru-RU" sz="3200" dirty="0"/>
              <a:t>;</a:t>
            </a:r>
            <a:br>
              <a:rPr lang="ru-RU" sz="3200" dirty="0"/>
            </a:br>
            <a:r>
              <a:rPr lang="en-US" sz="3200" dirty="0"/>
              <a:t>- </a:t>
            </a:r>
            <a:r>
              <a:rPr lang="en-US" sz="3200" dirty="0">
                <a:hlinkClick r:id="rId4"/>
              </a:rPr>
              <a:t>www.obd-memorial.ru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6804445"/>
      </p:ext>
    </p:extLst>
  </p:cSld>
  <p:clrMapOvr>
    <a:masterClrMapping/>
  </p:clrMapOvr>
  <p:transition spd="slow" advClick="0" advTm="12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Мои дедушки – участники войны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31" y="1480569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9 мая мы семьёй участвуем в акции «Бессмертный полк».</a:t>
            </a:r>
          </a:p>
          <a:p>
            <a:pPr marL="0" indent="0">
              <a:buNone/>
            </a:pPr>
            <a:r>
              <a:rPr lang="ru-RU" dirty="0"/>
              <a:t>На наших плакатах – фотографии и фамилии прадедушек – воинов Красной Армии:</a:t>
            </a:r>
          </a:p>
          <a:p>
            <a:pPr marL="0" indent="0">
              <a:buFontTx/>
              <a:buChar char="-"/>
            </a:pPr>
            <a:r>
              <a:rPr lang="ru-RU" b="1" dirty="0"/>
              <a:t> ПЕРЕВАЛОВЫ</a:t>
            </a:r>
            <a:r>
              <a:rPr lang="ru-RU" dirty="0"/>
              <a:t>: братья Яков </a:t>
            </a:r>
            <a:r>
              <a:rPr lang="ru-RU" dirty="0" err="1"/>
              <a:t>Афонасьевич</a:t>
            </a:r>
            <a:r>
              <a:rPr lang="ru-RU" dirty="0"/>
              <a:t>, Максим </a:t>
            </a:r>
            <a:r>
              <a:rPr lang="ru-RU" dirty="0" err="1"/>
              <a:t>Афонасьевич</a:t>
            </a:r>
            <a:r>
              <a:rPr lang="ru-RU" dirty="0"/>
              <a:t>, Семён </a:t>
            </a:r>
            <a:r>
              <a:rPr lang="ru-RU" dirty="0" err="1"/>
              <a:t>Афонасьевич</a:t>
            </a:r>
            <a:r>
              <a:rPr lang="ru-RU" dirty="0"/>
              <a:t> и сын Якова Виктор;</a:t>
            </a:r>
          </a:p>
          <a:p>
            <a:pPr marL="0" indent="0">
              <a:buFontTx/>
              <a:buChar char="-"/>
            </a:pPr>
            <a:r>
              <a:rPr lang="ru-RU" b="1" dirty="0"/>
              <a:t> БАСКАНОВ</a:t>
            </a:r>
            <a:r>
              <a:rPr lang="ru-RU" dirty="0"/>
              <a:t> Александр Тимофеевич;</a:t>
            </a:r>
          </a:p>
          <a:p>
            <a:pPr marL="0" indent="0">
              <a:buFontTx/>
              <a:buChar char="-"/>
            </a:pPr>
            <a:r>
              <a:rPr lang="ru-RU" b="1" dirty="0"/>
              <a:t> ТИХОНОВЫ</a:t>
            </a:r>
            <a:r>
              <a:rPr lang="ru-RU" dirty="0"/>
              <a:t>: братья Алексей, Александр и Анатолий Фёдоровичи.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56034"/>
      </p:ext>
    </p:extLst>
  </p:cSld>
  <p:clrMapOvr>
    <a:masterClrMapping/>
  </p:clrMapOvr>
  <p:transition spd="slow" advClick="0" advTm="12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242" y="522295"/>
            <a:ext cx="7886700" cy="892174"/>
          </a:xfrm>
        </p:spPr>
        <p:txBody>
          <a:bodyPr>
            <a:normAutofit/>
          </a:bodyPr>
          <a:lstStyle/>
          <a:p>
            <a:r>
              <a:rPr lang="ru-RU" sz="3800" dirty="0" err="1"/>
              <a:t>Переваловы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69" y="1528763"/>
            <a:ext cx="8086725" cy="828675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/>
              <a:t>Об участии в военных действиях </a:t>
            </a:r>
            <a:r>
              <a:rPr lang="ru-RU" sz="1800" dirty="0" err="1"/>
              <a:t>Переваловых</a:t>
            </a:r>
            <a:r>
              <a:rPr lang="ru-RU" sz="1800" dirty="0"/>
              <a:t> известно немного. В 1941 году три брата – Яков, Максим и Семён отправились на фронт из родного села </a:t>
            </a:r>
            <a:r>
              <a:rPr lang="ru-RU" sz="1800" dirty="0" err="1"/>
              <a:t>Колобово</a:t>
            </a:r>
            <a:r>
              <a:rPr lang="ru-RU" sz="1800" dirty="0"/>
              <a:t>, </a:t>
            </a:r>
            <a:r>
              <a:rPr lang="ru-RU" sz="1800" dirty="0" err="1"/>
              <a:t>Тугулымский</a:t>
            </a:r>
            <a:r>
              <a:rPr lang="ru-RU" sz="1800" dirty="0"/>
              <a:t> район Свердловской области. В 1942 году На фронт ушёл сын Якова Виктор.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72" y="2457435"/>
            <a:ext cx="76438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Известно, что самый младший брат Семён погиб в 1941 году под Клином. </a:t>
            </a:r>
          </a:p>
          <a:p>
            <a:r>
              <a:rPr lang="ru-RU" dirty="0">
                <a:solidFill>
                  <a:schemeClr val="bg1"/>
                </a:solidFill>
              </a:rPr>
              <a:t>Ему было 20 лет.</a:t>
            </a:r>
          </a:p>
          <a:p>
            <a:r>
              <a:rPr lang="ru-RU" dirty="0">
                <a:solidFill>
                  <a:schemeClr val="bg1"/>
                </a:solidFill>
              </a:rPr>
              <a:t>В начале войны фашисты шли </a:t>
            </a:r>
          </a:p>
          <a:p>
            <a:r>
              <a:rPr lang="ru-RU" dirty="0">
                <a:solidFill>
                  <a:schemeClr val="bg1"/>
                </a:solidFill>
              </a:rPr>
              <a:t>на Москву, и Клин – один из </a:t>
            </a:r>
          </a:p>
          <a:p>
            <a:r>
              <a:rPr lang="ru-RU" dirty="0">
                <a:solidFill>
                  <a:schemeClr val="bg1"/>
                </a:solidFill>
              </a:rPr>
              <a:t>городов, ставших у них на пути.</a:t>
            </a:r>
          </a:p>
          <a:p>
            <a:r>
              <a:rPr lang="ru-RU" dirty="0">
                <a:solidFill>
                  <a:schemeClr val="bg1"/>
                </a:solidFill>
              </a:rPr>
              <a:t>Красная армия пошла в </a:t>
            </a:r>
          </a:p>
          <a:p>
            <a:r>
              <a:rPr lang="ru-RU" dirty="0">
                <a:solidFill>
                  <a:schemeClr val="bg1"/>
                </a:solidFill>
              </a:rPr>
              <a:t>контратаку, чтобы остановить </a:t>
            </a:r>
          </a:p>
          <a:p>
            <a:r>
              <a:rPr lang="ru-RU" dirty="0">
                <a:solidFill>
                  <a:schemeClr val="bg1"/>
                </a:solidFill>
              </a:rPr>
              <a:t>движение врага на Москву.</a:t>
            </a:r>
          </a:p>
          <a:p>
            <a:r>
              <a:rPr lang="ru-RU" dirty="0">
                <a:solidFill>
                  <a:schemeClr val="bg1"/>
                </a:solidFill>
              </a:rPr>
              <a:t>В одном из боёв и погиб Семён.</a:t>
            </a:r>
          </a:p>
          <a:p>
            <a:r>
              <a:rPr lang="ru-RU" dirty="0">
                <a:solidFill>
                  <a:schemeClr val="bg1"/>
                </a:solidFill>
              </a:rPr>
              <a:t>На сегодня известна братская </a:t>
            </a:r>
          </a:p>
          <a:p>
            <a:r>
              <a:rPr lang="ru-RU" dirty="0">
                <a:solidFill>
                  <a:schemeClr val="bg1"/>
                </a:solidFill>
              </a:rPr>
              <a:t>могила, где его похоронили, как </a:t>
            </a:r>
          </a:p>
          <a:p>
            <a:r>
              <a:rPr lang="ru-RU" dirty="0">
                <a:solidFill>
                  <a:schemeClr val="bg1"/>
                </a:solidFill>
              </a:rPr>
              <a:t>и многих других солдат. </a:t>
            </a:r>
          </a:p>
        </p:txBody>
      </p:sp>
      <p:pic>
        <p:nvPicPr>
          <p:cNvPr id="5" name="Picture 2" descr="http://history-doc.ru/wp-content/uploads/2020/01/x2-1-1024x679.png.pagespeed.ic.nHicCoKFNJ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990" y="2914651"/>
            <a:ext cx="4309394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31532"/>
      </p:ext>
    </p:extLst>
  </p:cSld>
  <p:clrMapOvr>
    <a:masterClrMapping/>
  </p:clrMapOvr>
  <p:transition spd="slow" advClick="0" advTm="12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242" y="1539876"/>
            <a:ext cx="7772400" cy="8461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 судьбе Якова </a:t>
            </a:r>
            <a:r>
              <a:rPr lang="ru-RU" dirty="0" err="1"/>
              <a:t>Афонасьевича</a:t>
            </a:r>
            <a:r>
              <a:rPr lang="ru-RU" dirty="0"/>
              <a:t> и его сыне Викторе известно больше.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7242" y="522295"/>
            <a:ext cx="7886700" cy="892174"/>
          </a:xfrm>
        </p:spPr>
        <p:txBody>
          <a:bodyPr>
            <a:normAutofit/>
          </a:bodyPr>
          <a:lstStyle/>
          <a:p>
            <a:r>
              <a:rPr lang="ru-RU" sz="3800" dirty="0" err="1"/>
              <a:t>Переваловы</a:t>
            </a:r>
            <a:endParaRPr lang="ru-RU" sz="3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72" y="2457435"/>
            <a:ext cx="76438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Сохранился документ, из которого известно, что отец служил рядовым, стрелков, а сын Виктор был старшим сержантом, начальником отделения. </a:t>
            </a:r>
          </a:p>
          <a:p>
            <a:r>
              <a:rPr lang="ru-RU" dirty="0">
                <a:solidFill>
                  <a:schemeClr val="bg1"/>
                </a:solidFill>
              </a:rPr>
              <a:t>Отец погиб в марте 1943 года, </a:t>
            </a:r>
          </a:p>
          <a:p>
            <a:r>
              <a:rPr lang="ru-RU" dirty="0">
                <a:solidFill>
                  <a:schemeClr val="bg1"/>
                </a:solidFill>
              </a:rPr>
              <a:t>было ему 52 года. </a:t>
            </a:r>
          </a:p>
          <a:p>
            <a:r>
              <a:rPr lang="ru-RU" dirty="0">
                <a:solidFill>
                  <a:schemeClr val="bg1"/>
                </a:solidFill>
              </a:rPr>
              <a:t>Сын на полгода пережил отца. </a:t>
            </a:r>
          </a:p>
          <a:p>
            <a:r>
              <a:rPr lang="ru-RU" dirty="0">
                <a:solidFill>
                  <a:schemeClr val="bg1"/>
                </a:solidFill>
              </a:rPr>
              <a:t>В 1943 году в войне произошёл </a:t>
            </a:r>
          </a:p>
          <a:p>
            <a:r>
              <a:rPr lang="ru-RU" dirty="0">
                <a:solidFill>
                  <a:schemeClr val="bg1"/>
                </a:solidFill>
              </a:rPr>
              <a:t>перелом, и Красная армия </a:t>
            </a:r>
          </a:p>
          <a:p>
            <a:r>
              <a:rPr lang="ru-RU" dirty="0">
                <a:solidFill>
                  <a:schemeClr val="bg1"/>
                </a:solidFill>
              </a:rPr>
              <a:t>начала теснить врага, вести </a:t>
            </a:r>
          </a:p>
          <a:p>
            <a:r>
              <a:rPr lang="ru-RU" dirty="0">
                <a:solidFill>
                  <a:schemeClr val="bg1"/>
                </a:solidFill>
              </a:rPr>
              <a:t>наступательные операции. </a:t>
            </a:r>
          </a:p>
          <a:p>
            <a:r>
              <a:rPr lang="ru-RU" dirty="0">
                <a:solidFill>
                  <a:schemeClr val="bg1"/>
                </a:solidFill>
              </a:rPr>
              <a:t>Виктор погиб 10 сентября 1943 г.,</a:t>
            </a:r>
          </a:p>
          <a:p>
            <a:r>
              <a:rPr lang="ru-RU" dirty="0">
                <a:solidFill>
                  <a:schemeClr val="bg1"/>
                </a:solidFill>
              </a:rPr>
              <a:t> было ему 18 лет.</a:t>
            </a:r>
          </a:p>
        </p:txBody>
      </p:sp>
      <p:pic>
        <p:nvPicPr>
          <p:cNvPr id="1028" name="Picture 4" descr="https://avatars.mds.yandex.net/get-pdb/1221986/355588c4-c0da-4819-8bd5-0e2b6954e7a1/s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2195" y="3109181"/>
            <a:ext cx="4037132" cy="28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991606"/>
      </p:ext>
    </p:extLst>
  </p:cSld>
  <p:clrMapOvr>
    <a:masterClrMapping/>
  </p:clrMapOvr>
  <p:transition spd="slow" advClick="0" advTm="12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ru-RU" sz="4000" dirty="0" err="1"/>
              <a:t>Переваловы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2000" dirty="0"/>
              <a:t>Документ о прекращении связи с военнослужащими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3" y="1690689"/>
            <a:ext cx="7460308" cy="43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33651"/>
      </p:ext>
    </p:extLst>
  </p:cSld>
  <p:clrMapOvr>
    <a:masterClrMapping/>
  </p:clrMapOvr>
  <p:transition spd="slow" advClick="0" advTm="12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Баскановы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Александр Тимофеевич </a:t>
            </a:r>
            <a:r>
              <a:rPr lang="ru-RU" sz="2400" dirty="0" err="1"/>
              <a:t>Басканов</a:t>
            </a:r>
            <a:r>
              <a:rPr lang="ru-RU" sz="2400" dirty="0"/>
              <a:t> –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это дедушка моей бабушки.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На фронте был танкистом,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вернулся с войны контуженным,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так как его танк во время одного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из сражений был подорван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вражеским выстрелом.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После войны он вернулся в родное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село </a:t>
            </a:r>
            <a:r>
              <a:rPr lang="ru-RU" sz="2400" dirty="0" err="1"/>
              <a:t>Колобово</a:t>
            </a:r>
            <a:r>
              <a:rPr lang="ru-RU" sz="2400" dirty="0"/>
              <a:t>. Трудился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бригадиром тракторной бригады.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Во время семейных посиделок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говорить о войне не любил, зато был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очень добрым и ласковым к детям.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Мы с родными стараемся чаще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посещать могилу дедушки – защитника Родины.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175" y="1004889"/>
            <a:ext cx="3043175" cy="42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04290"/>
      </p:ext>
    </p:extLst>
  </p:cSld>
  <p:clrMapOvr>
    <a:masterClrMapping/>
  </p:clrMapOvr>
  <p:transition spd="slow" advClick="0" advTm="12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08310"/>
            <a:ext cx="7886700" cy="1325563"/>
          </a:xfrm>
        </p:spPr>
        <p:txBody>
          <a:bodyPr/>
          <a:lstStyle/>
          <a:p>
            <a:r>
              <a:rPr lang="ru-RU" dirty="0"/>
              <a:t>Тихоновы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636" y="2550066"/>
            <a:ext cx="7886700" cy="3322636"/>
          </a:xfrm>
        </p:spPr>
        <p:txBody>
          <a:bodyPr>
            <a:normAutofit/>
          </a:bodyPr>
          <a:lstStyle/>
          <a:p>
            <a:r>
              <a:rPr lang="ru-RU" sz="2400" dirty="0"/>
              <a:t>Они были награждены многими боевыми наградами. После войны вернулись в родное село Уйское Челябинской области.</a:t>
            </a:r>
          </a:p>
          <a:p>
            <a:r>
              <a:rPr lang="ru-RU" sz="2400" dirty="0"/>
              <a:t>О каждом из братьев можно рассказывать отдельно очень много. </a:t>
            </a:r>
          </a:p>
          <a:p>
            <a:r>
              <a:rPr lang="ru-RU" sz="2400" dirty="0"/>
              <a:t>Остановлюсь на Алексее Фёдоровиче.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28636" y="1157827"/>
            <a:ext cx="8086725" cy="117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Об участии в войне Тихоновых известно больше. Как и </a:t>
            </a:r>
            <a:r>
              <a:rPr lang="ru-RU" sz="2400" dirty="0" err="1"/>
              <a:t>Переваловых</a:t>
            </a:r>
            <a:r>
              <a:rPr lang="ru-RU" sz="2400" dirty="0"/>
              <a:t>, их было три брата – Александр, Алексей и Анатолий. Но, в отличие от </a:t>
            </a:r>
            <a:r>
              <a:rPr lang="ru-RU" sz="2400" dirty="0" err="1"/>
              <a:t>Переваловых</a:t>
            </a:r>
            <a:r>
              <a:rPr lang="ru-RU" sz="2400" dirty="0"/>
              <a:t>, они все трое вернулись с войны.</a:t>
            </a:r>
          </a:p>
        </p:txBody>
      </p:sp>
    </p:spTree>
    <p:extLst>
      <p:ext uri="{BB962C8B-B14F-4D97-AF65-F5344CB8AC3E}">
        <p14:creationId xmlns:p14="http://schemas.microsoft.com/office/powerpoint/2010/main" val="3075451429"/>
      </p:ext>
    </p:extLst>
  </p:cSld>
  <p:clrMapOvr>
    <a:masterClrMapping/>
  </p:clrMapOvr>
  <p:transition spd="slow" advClick="0" advTm="12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gorno-altaisk.info/wp-content/uploads/2019/03/003-nga-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256" y="652594"/>
            <a:ext cx="3408364" cy="51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Тихоновы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438" y="1483654"/>
            <a:ext cx="4949826" cy="42814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Фёдорович был телефонистом, обеспечивал оперативную связь во время боёв.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боевой задачей было восстанавливать связь между военными частями во время боя.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каждом сражении он выходил на передовую, и под огнём врага, перемещаясь между окопами, от воронки к воронке, искал обрыв провода, чтобы восстановить связь. 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он, метр за метром, приближал Великую Победу.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508" y="738858"/>
            <a:ext cx="1450977" cy="20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55198"/>
      </p:ext>
    </p:extLst>
  </p:cSld>
  <p:clrMapOvr>
    <a:masterClrMapping/>
  </p:clrMapOvr>
  <p:transition spd="slow" advClick="0" advTm="12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Тихоновы</a:t>
            </a:r>
            <a:br>
              <a:rPr lang="ru-RU" dirty="0"/>
            </a:br>
            <a:r>
              <a:rPr lang="ru-RU" sz="2000" dirty="0"/>
              <a:t>документы о награждении Алексея Фёдоровича Тихонова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937" y="1690689"/>
            <a:ext cx="7872413" cy="34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11103"/>
      </p:ext>
    </p:extLst>
  </p:cSld>
  <p:clrMapOvr>
    <a:masterClrMapping/>
  </p:clrMapOvr>
  <p:transition spd="slow" advClick="0" advTm="12000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569</Words>
  <Application>Microsoft Office PowerPoint</Application>
  <PresentationFormat>Экран (4:3)</PresentationFormat>
  <Paragraphs>68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Office Theme</vt:lpstr>
      <vt:lpstr>Великая Отечественная война в судьбе моей семьи.  Переваловы, Баскановы, Тихоновы…</vt:lpstr>
      <vt:lpstr>Мои дедушки – участники войны</vt:lpstr>
      <vt:lpstr>Переваловы</vt:lpstr>
      <vt:lpstr>Переваловы</vt:lpstr>
      <vt:lpstr>Переваловы Документ о прекращении связи с военнослужащими</vt:lpstr>
      <vt:lpstr>Баскановы</vt:lpstr>
      <vt:lpstr>Тихоновы</vt:lpstr>
      <vt:lpstr>Тихоновы</vt:lpstr>
      <vt:lpstr>Тихоновы документы о награждении Алексея Фёдоровича Тихонова</vt:lpstr>
      <vt:lpstr>Помним, гордимся!</vt:lpstr>
      <vt:lpstr>Пока мы помним героев Великой Победы – мы помним, что такое война. И наша главная задача – не допустить её в настоящем и будущем.</vt:lpstr>
      <vt:lpstr>В презентации использовались:  - фотографии и документы из личного архива; - личные воспоминания бабушек; - https://pamyat-naroda.ru/; - http://podvignaroda.ru/?#tab=navHome; - www.obd-memorial.ru.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Днем Победы!</dc:title>
  <dc:creator>pptforschool.ru</dc:creator>
  <cp:lastModifiedBy>HP Arhiv</cp:lastModifiedBy>
  <cp:revision>25</cp:revision>
  <dcterms:created xsi:type="dcterms:W3CDTF">2018-05-04T07:01:57Z</dcterms:created>
  <dcterms:modified xsi:type="dcterms:W3CDTF">2020-03-25T04:17:05Z</dcterms:modified>
</cp:coreProperties>
</file>